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  <p:sldId id="259" r:id="rId4"/>
    <p:sldId id="282" r:id="rId5"/>
    <p:sldId id="263" r:id="rId6"/>
    <p:sldId id="262" r:id="rId7"/>
    <p:sldId id="264" r:id="rId8"/>
    <p:sldId id="267" r:id="rId9"/>
    <p:sldId id="271" r:id="rId10"/>
    <p:sldId id="284" r:id="rId11"/>
    <p:sldId id="273" r:id="rId12"/>
    <p:sldId id="285" r:id="rId13"/>
    <p:sldId id="275" r:id="rId14"/>
  </p:sldIdLst>
  <p:sldSz cx="18288000" cy="10287000"/>
  <p:notesSz cx="6858000" cy="9144000"/>
  <p:embeddedFontLst>
    <p:embeddedFont>
      <p:font typeface="Playfair Display Black Italics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4749612"/>
            <a:ext cx="18288000" cy="5537388"/>
          </a:xfrm>
          <a:prstGeom prst="rect">
            <a:avLst/>
          </a:prstGeom>
          <a:solidFill>
            <a:srgbClr val="802B60"/>
          </a:solidFill>
        </p:spPr>
      </p:sp>
      <p:sp>
        <p:nvSpPr>
          <p:cNvPr id="4" name="AutoShape 4"/>
          <p:cNvSpPr/>
          <p:nvPr/>
        </p:nvSpPr>
        <p:spPr>
          <a:xfrm>
            <a:off x="6441418" y="1028700"/>
            <a:ext cx="48990" cy="2760159"/>
          </a:xfrm>
          <a:prstGeom prst="rect">
            <a:avLst/>
          </a:prstGeom>
          <a:solidFill>
            <a:srgbClr val="802B60"/>
          </a:solidFill>
        </p:spPr>
      </p:sp>
      <p:sp>
        <p:nvSpPr>
          <p:cNvPr id="5" name="TextBox 5"/>
          <p:cNvSpPr txBox="1"/>
          <p:nvPr/>
        </p:nvSpPr>
        <p:spPr>
          <a:xfrm>
            <a:off x="6705600" y="496040"/>
            <a:ext cx="1127759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u="sng" spc="-75" dirty="0" smtClean="0">
                <a:solidFill>
                  <a:srgbClr val="554563"/>
                </a:solidFill>
                <a:latin typeface="Playfair Display Black Italics"/>
              </a:rPr>
              <a:t>Авторы:</a:t>
            </a:r>
            <a:r>
              <a:rPr lang="ru-RU" sz="4800" spc="-75" dirty="0" smtClean="0">
                <a:solidFill>
                  <a:srgbClr val="554563"/>
                </a:solidFill>
                <a:latin typeface="Playfair Display Black Italics"/>
              </a:rPr>
              <a:t> </a:t>
            </a:r>
          </a:p>
          <a:p>
            <a:r>
              <a:rPr lang="ru-RU" sz="4800" spc="-75" dirty="0" smtClean="0">
                <a:solidFill>
                  <a:srgbClr val="554563"/>
                </a:solidFill>
                <a:latin typeface="Playfair Display Black Italics"/>
              </a:rPr>
              <a:t>Черемных </a:t>
            </a:r>
          </a:p>
          <a:p>
            <a:r>
              <a:rPr lang="ru-RU" sz="4800" spc="-75" dirty="0" smtClean="0">
                <a:solidFill>
                  <a:srgbClr val="554563"/>
                </a:solidFill>
                <a:latin typeface="Playfair Display Black Italics"/>
              </a:rPr>
              <a:t>Светлана Станиславовна</a:t>
            </a:r>
          </a:p>
          <a:p>
            <a:r>
              <a:rPr lang="ru-RU" sz="4800" spc="-75" dirty="0" smtClean="0">
                <a:solidFill>
                  <a:srgbClr val="554563"/>
                </a:solidFill>
                <a:latin typeface="Playfair Display Black Italics"/>
              </a:rPr>
              <a:t>Шепелева </a:t>
            </a:r>
          </a:p>
          <a:p>
            <a:r>
              <a:rPr lang="ru-RU" sz="4800" spc="-75" dirty="0" smtClean="0">
                <a:solidFill>
                  <a:srgbClr val="554563"/>
                </a:solidFill>
                <a:latin typeface="Playfair Display Black Italics"/>
              </a:rPr>
              <a:t>Светлана Валерьевна</a:t>
            </a:r>
            <a:r>
              <a:rPr lang="ru-RU" sz="4800" spc="-75" dirty="0">
                <a:solidFill>
                  <a:srgbClr val="554563"/>
                </a:solidFill>
                <a:latin typeface="Playfair Display Black Italics"/>
              </a:rPr>
              <a:t/>
            </a:r>
            <a:br>
              <a:rPr lang="ru-RU" sz="4800" spc="-75" dirty="0">
                <a:solidFill>
                  <a:srgbClr val="554563"/>
                </a:solidFill>
                <a:latin typeface="Playfair Display Black Italics"/>
              </a:rPr>
            </a:br>
            <a:endParaRPr lang="en-US" sz="4800" spc="-75" dirty="0">
              <a:solidFill>
                <a:srgbClr val="554563"/>
              </a:solidFill>
              <a:latin typeface="Playfair Display Black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85799" y="5337269"/>
            <a:ext cx="17297399" cy="4751667"/>
            <a:chOff x="-1" y="28575"/>
            <a:chExt cx="15598173" cy="6335556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13845815" cy="760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68"/>
                </a:lnSpc>
              </a:pPr>
              <a:r>
                <a:rPr lang="ru-RU" sz="3900" spc="234" dirty="0" smtClean="0">
                  <a:solidFill>
                    <a:srgbClr val="F8F8F3"/>
                  </a:solidFill>
                  <a:latin typeface="Glacial Indifference Bold"/>
                </a:rPr>
                <a:t>МАСТЕР-КЛАСС</a:t>
              </a:r>
              <a:endParaRPr lang="en-US" sz="3900" spc="234" dirty="0">
                <a:solidFill>
                  <a:srgbClr val="F8F8F3"/>
                </a:solidFill>
                <a:latin typeface="Glacial Indifferen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1162707"/>
              <a:ext cx="15598173" cy="5201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b="1" spc="30" dirty="0" smtClean="0">
                  <a:solidFill>
                    <a:srgbClr val="F8F8F3"/>
                  </a:solidFill>
                  <a:latin typeface="Glacial Indifference"/>
                </a:rPr>
                <a:t>#</a:t>
              </a:r>
              <a:r>
                <a:rPr lang="ru-RU" sz="5400" b="1" spc="30" dirty="0">
                  <a:solidFill>
                    <a:srgbClr val="F8F8F3"/>
                  </a:solidFill>
                  <a:latin typeface="Glacial Indifference"/>
                </a:rPr>
                <a:t>ИграемДома </a:t>
              </a:r>
              <a:endParaRPr lang="ru-RU" sz="5400" b="1" spc="30" dirty="0" smtClean="0">
                <a:solidFill>
                  <a:srgbClr val="F8F8F3"/>
                </a:solidFill>
                <a:latin typeface="Glacial Indifference"/>
              </a:endParaRPr>
            </a:p>
            <a:p>
              <a:r>
                <a:rPr lang="ru-RU" sz="5400" b="1" spc="30" dirty="0" smtClean="0">
                  <a:solidFill>
                    <a:srgbClr val="F8F8F3"/>
                  </a:solidFill>
                  <a:latin typeface="Glacial Indifference"/>
                </a:rPr>
                <a:t>или взаимодействие </a:t>
              </a:r>
              <a:r>
                <a:rPr lang="ru-RU" sz="5400" b="1" spc="30" dirty="0">
                  <a:solidFill>
                    <a:srgbClr val="F8F8F3"/>
                  </a:solidFill>
                  <a:latin typeface="Glacial Indifference"/>
                </a:rPr>
                <a:t>с детьми старшего дошкольного возраста и их родителями  </a:t>
              </a:r>
              <a:endParaRPr lang="ru-RU" sz="5400" b="1" spc="30" dirty="0" smtClean="0">
                <a:solidFill>
                  <a:srgbClr val="F8F8F3"/>
                </a:solidFill>
                <a:latin typeface="Glacial Indifference"/>
              </a:endParaRPr>
            </a:p>
            <a:p>
              <a:r>
                <a:rPr lang="ru-RU" sz="5400" b="1" spc="30" dirty="0" smtClean="0">
                  <a:solidFill>
                    <a:srgbClr val="F8F8F3"/>
                  </a:solidFill>
                  <a:latin typeface="Glacial Indifference"/>
                </a:rPr>
                <a:t>через </a:t>
              </a:r>
              <a:r>
                <a:rPr lang="ru-RU" sz="5400" b="1" spc="30" dirty="0">
                  <a:solidFill>
                    <a:srgbClr val="F8F8F3"/>
                  </a:solidFill>
                  <a:latin typeface="Glacial Indifference"/>
                </a:rPr>
                <a:t>онлайн-платформу </a:t>
              </a:r>
              <a:r>
                <a:rPr lang="ru-RU" sz="5400" b="1" spc="30" dirty="0" smtClean="0">
                  <a:solidFill>
                    <a:srgbClr val="F8F8F3"/>
                  </a:solidFill>
                  <a:latin typeface="Glacial Indifference"/>
                </a:rPr>
                <a:t>Учи.ру</a:t>
              </a:r>
              <a:endParaRPr lang="ru-RU" sz="5400" b="1" spc="30" dirty="0">
                <a:solidFill>
                  <a:srgbClr val="F8F8F3"/>
                </a:solidFill>
                <a:latin typeface="Glacial Indifference"/>
              </a:endParaRPr>
            </a:p>
            <a:p>
              <a:pPr>
                <a:lnSpc>
                  <a:spcPts val="4500"/>
                </a:lnSpc>
              </a:pPr>
              <a:endParaRPr lang="ru-RU" sz="300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8799"/>
            <a:ext cx="3609145" cy="295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411200" y="3911142"/>
            <a:ext cx="44958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ru-RU" sz="3900" b="1" spc="234" dirty="0" smtClean="0">
                <a:solidFill>
                  <a:srgbClr val="554563"/>
                </a:solidFill>
                <a:latin typeface="Glacial Indifference Bold"/>
              </a:rPr>
              <a:t>КАКИЕ ЕЩЕ ЗАДАЧИ ФЭМП МОЖНО РЕШИТЬ? </a:t>
            </a:r>
            <a:endParaRPr lang="en-US" sz="3900" b="1" spc="234" dirty="0">
              <a:solidFill>
                <a:srgbClr val="554563"/>
              </a:solidFill>
              <a:latin typeface="Glacial Indifference Bold"/>
            </a:endParaRPr>
          </a:p>
        </p:txBody>
      </p:sp>
      <p:sp>
        <p:nvSpPr>
          <p:cNvPr id="5" name="AutoShape 5"/>
          <p:cNvSpPr/>
          <p:nvPr/>
        </p:nvSpPr>
        <p:spPr>
          <a:xfrm rot="-3329769">
            <a:off x="-5510420" y="-248300"/>
            <a:ext cx="14076778" cy="7453670"/>
          </a:xfrm>
          <a:prstGeom prst="rect">
            <a:avLst/>
          </a:prstGeom>
          <a:solidFill>
            <a:srgbClr val="802B60">
              <a:alpha val="19607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3106400" y="1202513"/>
            <a:ext cx="48990" cy="7861192"/>
          </a:xfrm>
          <a:prstGeom prst="rect">
            <a:avLst/>
          </a:prstGeom>
          <a:solidFill>
            <a:srgbClr val="802B60"/>
          </a:solid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02392"/>
            <a:ext cx="11483192" cy="7029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440" y="131633"/>
            <a:ext cx="2055019" cy="36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-90943"/>
            <a:ext cx="10193165" cy="10525065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AutoShape 3"/>
          <p:cNvSpPr/>
          <p:nvPr/>
        </p:nvSpPr>
        <p:spPr>
          <a:xfrm>
            <a:off x="10591800" y="1390831"/>
            <a:ext cx="48990" cy="7861192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16" name="Group 16"/>
          <p:cNvGrpSpPr/>
          <p:nvPr/>
        </p:nvGrpSpPr>
        <p:grpSpPr>
          <a:xfrm>
            <a:off x="292245" y="117100"/>
            <a:ext cx="10134600" cy="11144076"/>
            <a:chOff x="0" y="-9525"/>
            <a:chExt cx="7082223" cy="1485877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7082223" cy="1485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0"/>
                </a:lnSpc>
              </a:pPr>
              <a:r>
                <a:rPr lang="ru-RU" sz="6500" spc="-65" dirty="0" smtClean="0">
                  <a:solidFill>
                    <a:srgbClr val="554563"/>
                  </a:solidFill>
                  <a:latin typeface="Playfair Display Black Bold"/>
                </a:rPr>
                <a:t>«+»</a:t>
              </a:r>
            </a:p>
            <a:p>
              <a:pPr marL="457200" indent="-4572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rgbClr val="554563"/>
                  </a:solidFill>
                  <a:latin typeface="Playfair Display Black Bold"/>
                </a:rPr>
                <a:t>ИНТЕРЕСНЫЕ ИНТЕРАКТИВНЫЕ ЗАДАНИЯ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rgbClr val="554563"/>
                  </a:solidFill>
                  <a:latin typeface="Playfair Display Black Bold"/>
                </a:rPr>
                <a:t>СТАТИСТИКА ГРУППЫ И ОТДЕЛЬНЫХ ВОСПИТАННИКОВ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rgbClr val="554563"/>
                  </a:solidFill>
                  <a:latin typeface="Playfair Display Black Bold"/>
                </a:rPr>
                <a:t>ЗАНЯТИЯ С ДЕТЬМИ С ОСОБЫМИ ОБРАЗОВАТЕЛЬНЫМИ ПОТРЕБНОСТЯМИ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rgbClr val="554563"/>
                  </a:solidFill>
                  <a:latin typeface="Playfair Display Black Bold"/>
                </a:rPr>
                <a:t>ПРИЕМСТВЕННОСТЬ ДОШКОЛЬНОГО И ШКОЛЬНОГО ОБРАЗОВАНИЯ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rgbClr val="554563"/>
                  </a:solidFill>
                  <a:latin typeface="Playfair Display Black Bold"/>
                </a:rPr>
                <a:t>ФОРМИРОВАНИЕ И РАЗВИТИЕ ЦИФРОВОЙ КОМПЕТЕНЦИИ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endParaRPr lang="en-US" sz="4000" spc="-65" dirty="0">
                <a:solidFill>
                  <a:srgbClr val="554563"/>
                </a:solidFill>
                <a:latin typeface="Playfair Display Black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285723"/>
              <a:ext cx="685551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92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10972800" y="117100"/>
            <a:ext cx="6715174" cy="5065489"/>
            <a:chOff x="0" y="-9525"/>
            <a:chExt cx="7082223" cy="6753985"/>
          </a:xfrm>
        </p:grpSpPr>
        <p:sp>
          <p:nvSpPr>
            <p:cNvPr id="20" name="TextBox 17"/>
            <p:cNvSpPr txBox="1"/>
            <p:nvPr/>
          </p:nvSpPr>
          <p:spPr>
            <a:xfrm>
              <a:off x="0" y="-9525"/>
              <a:ext cx="7082223" cy="6753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0"/>
                </a:lnSpc>
              </a:pPr>
              <a:r>
                <a:rPr lang="ru-RU" sz="6500" spc="-65" dirty="0" smtClean="0">
                  <a:solidFill>
                    <a:schemeClr val="bg1"/>
                  </a:solidFill>
                  <a:latin typeface="Playfair Display Black Bold"/>
                </a:rPr>
                <a:t>«-»</a:t>
              </a:r>
            </a:p>
            <a:p>
              <a:pPr marL="571500" indent="-571500">
                <a:lnSpc>
                  <a:spcPts val="7930"/>
                </a:lnSpc>
                <a:buFont typeface="Arial" panose="020B0604020202020204" pitchFamily="34" charset="0"/>
                <a:buChar char="•"/>
              </a:pPr>
              <a:r>
                <a:rPr lang="ru-RU" sz="3200" spc="-65" dirty="0" smtClean="0">
                  <a:solidFill>
                    <a:schemeClr val="bg1"/>
                  </a:solidFill>
                  <a:latin typeface="Playfair Display Black Bold"/>
                </a:rPr>
                <a:t>НЕБОЛЬШОЕ КОЛИЧЕСТВО ЗАДАНИЙ ДЛЯ ДЕТЕЙ ДОШКОЛЬНОГО ВОЗРАСТА</a:t>
              </a:r>
              <a:endParaRPr lang="ru-RU" sz="3200" spc="-65" dirty="0">
                <a:solidFill>
                  <a:schemeClr val="bg1"/>
                </a:solidFill>
                <a:latin typeface="Playfair Display Black Bold"/>
              </a:endParaRPr>
            </a:p>
            <a:p>
              <a:pPr algn="ctr">
                <a:lnSpc>
                  <a:spcPts val="7930"/>
                </a:lnSpc>
              </a:pPr>
              <a:endParaRPr lang="en-US" sz="6500" spc="-65" dirty="0">
                <a:solidFill>
                  <a:schemeClr val="bg1"/>
                </a:solidFill>
                <a:latin typeface="Playfair Display Black Bold"/>
              </a:endParaRP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0" y="3285723"/>
              <a:ext cx="685551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92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7523" y="6377706"/>
            <a:ext cx="1866899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30"/>
              </a:lnSpc>
            </a:pPr>
            <a:r>
              <a:rPr lang="ru-RU" sz="41300" spc="-65" dirty="0" smtClean="0">
                <a:solidFill>
                  <a:srgbClr val="F8F8F3"/>
                </a:solidFill>
                <a:latin typeface="Playfair Display Black Bold"/>
              </a:rPr>
              <a:t>!</a:t>
            </a:r>
            <a:endParaRPr lang="en-US" sz="41300" spc="-65" dirty="0">
              <a:solidFill>
                <a:srgbClr val="F8F8F3"/>
              </a:solidFill>
              <a:latin typeface="Playfair Display Black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219273" y="-636261"/>
            <a:ext cx="9372545" cy="10383369"/>
          </a:xfrm>
          <a:prstGeom prst="rect">
            <a:avLst/>
          </a:prstGeom>
          <a:solidFill>
            <a:srgbClr val="F8F8F3">
              <a:alpha val="1960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5334000" y="302724"/>
            <a:ext cx="12801600" cy="1969770"/>
            <a:chOff x="0" y="-57151"/>
            <a:chExt cx="6666583" cy="2626359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1"/>
              <a:ext cx="6666583" cy="262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онлайн-платформа Учи.ру – это удобный, доступный, интересный и увлекательный инструмент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дистанционного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взаимодействия с родителями и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детьми.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8963"/>
              <a:ext cx="666658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979710" y="5143500"/>
            <a:ext cx="48990" cy="7861192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11" name="Group 11"/>
          <p:cNvGrpSpPr/>
          <p:nvPr/>
        </p:nvGrpSpPr>
        <p:grpSpPr>
          <a:xfrm>
            <a:off x="9532246" y="2838137"/>
            <a:ext cx="8474638" cy="1731243"/>
            <a:chOff x="0" y="-57150"/>
            <a:chExt cx="6666583" cy="230832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6666583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Общение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в чате портала позволяет быть на связи с воспитанниками и родителями.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38263"/>
              <a:ext cx="666658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03578" y="5172515"/>
            <a:ext cx="8246038" cy="2308324"/>
            <a:chOff x="0" y="-57151"/>
            <a:chExt cx="6666583" cy="307776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1"/>
              <a:ext cx="6666583" cy="3077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Удобные инструменты статистики, общий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рейтинг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по группе и индивидуальные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достижения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воспитанников.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88963"/>
              <a:ext cx="6666583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5525014" y="8128244"/>
            <a:ext cx="12381986" cy="1694053"/>
            <a:chOff x="-555249" y="-412767"/>
            <a:chExt cx="7221832" cy="2258735"/>
          </a:xfrm>
        </p:grpSpPr>
        <p:sp>
          <p:nvSpPr>
            <p:cNvPr id="18" name="TextBox 15"/>
            <p:cNvSpPr txBox="1"/>
            <p:nvPr/>
          </p:nvSpPr>
          <p:spPr>
            <a:xfrm>
              <a:off x="-555249" y="-412767"/>
              <a:ext cx="7221832" cy="2258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Ребенок занимается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по индивидуальной траектории, осваивая задания в удобном ему темпе.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0" y="788963"/>
              <a:ext cx="6666583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00" y="2497253"/>
            <a:ext cx="3427480" cy="22849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4" y="5172515"/>
            <a:ext cx="3416387" cy="2281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59" y="7810500"/>
            <a:ext cx="3154615" cy="21043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9" y="264941"/>
            <a:ext cx="3454656" cy="22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8"/>
          <p:cNvSpPr/>
          <p:nvPr/>
        </p:nvSpPr>
        <p:spPr>
          <a:xfrm>
            <a:off x="-161541" y="0"/>
            <a:ext cx="18611082" cy="4262130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9" name="AutoShape 39"/>
          <p:cNvSpPr/>
          <p:nvPr/>
        </p:nvSpPr>
        <p:spPr>
          <a:xfrm rot="-5400000" flipH="1">
            <a:off x="661265" y="-1129438"/>
            <a:ext cx="92340" cy="6662336"/>
          </a:xfrm>
          <a:prstGeom prst="rect">
            <a:avLst/>
          </a:prstGeom>
          <a:solidFill>
            <a:srgbClr val="802B60"/>
          </a:solidFill>
        </p:spPr>
      </p:sp>
      <p:sp>
        <p:nvSpPr>
          <p:cNvPr id="40" name="TextBox 40"/>
          <p:cNvSpPr txBox="1"/>
          <p:nvPr/>
        </p:nvSpPr>
        <p:spPr>
          <a:xfrm>
            <a:off x="3581401" y="1559565"/>
            <a:ext cx="136779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7500" spc="-75" dirty="0" smtClean="0">
                <a:solidFill>
                  <a:srgbClr val="554563"/>
                </a:solidFill>
                <a:latin typeface="Playfair Display Black Italics"/>
              </a:rPr>
              <a:t>СПАСИБО ЗА ВНИМАНИЕ</a:t>
            </a:r>
            <a:endParaRPr lang="en-US" sz="7500" spc="-75" dirty="0">
              <a:solidFill>
                <a:srgbClr val="554563"/>
              </a:solidFill>
              <a:latin typeface="Playfair Display Black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4205" y="6050519"/>
            <a:ext cx="1866899" cy="1965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30"/>
              </a:lnSpc>
            </a:pPr>
            <a:r>
              <a:rPr lang="ru-RU" sz="41300" spc="-65" dirty="0" smtClean="0">
                <a:solidFill>
                  <a:srgbClr val="F8F8F3"/>
                </a:solidFill>
                <a:latin typeface="Playfair Display Black Bold"/>
              </a:rPr>
              <a:t>?</a:t>
            </a:r>
            <a:endParaRPr lang="en-US" sz="41300" spc="-65" dirty="0">
              <a:solidFill>
                <a:srgbClr val="F8F8F3"/>
              </a:solidFill>
              <a:latin typeface="Playfair Display Black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219273" y="-636261"/>
            <a:ext cx="9372545" cy="10383369"/>
          </a:xfrm>
          <a:prstGeom prst="rect">
            <a:avLst/>
          </a:prstGeom>
          <a:solidFill>
            <a:srgbClr val="F8F8F3">
              <a:alpha val="1960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5334000" y="302724"/>
            <a:ext cx="12801600" cy="1969770"/>
            <a:chOff x="0" y="-57151"/>
            <a:chExt cx="6666583" cy="2626359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1"/>
              <a:ext cx="6666583" cy="262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Какие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ещё дистанционные инструменты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  можно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использовать в работе с родителями и детьми, чтобы это было доступно, удобно, интересно  и увлекательно?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88963"/>
              <a:ext cx="666658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921385" y="4638849"/>
            <a:ext cx="48990" cy="7861192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11" name="Group 11"/>
          <p:cNvGrpSpPr/>
          <p:nvPr/>
        </p:nvGrpSpPr>
        <p:grpSpPr>
          <a:xfrm>
            <a:off x="9593805" y="2883133"/>
            <a:ext cx="8474638" cy="1632577"/>
            <a:chOff x="0" y="-57150"/>
            <a:chExt cx="6666583" cy="21767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6666583" cy="1489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Как 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не потерять связь с воспитанниками и родителями?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38263"/>
              <a:ext cx="666658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05125" y="5737777"/>
            <a:ext cx="8246038" cy="1154162"/>
            <a:chOff x="0" y="-57151"/>
            <a:chExt cx="6666583" cy="153888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1"/>
              <a:ext cx="6666583" cy="1538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Как отследить активность и </a:t>
              </a:r>
              <a:r>
                <a:rPr lang="ru-RU" sz="3200" b="1" spc="480" dirty="0" smtClean="0">
                  <a:solidFill>
                    <a:srgbClr val="F8F8F3"/>
                  </a:solidFill>
                  <a:latin typeface="Glacial Indifference"/>
                </a:rPr>
                <a:t>успешность воспитанников</a:t>
              </a: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?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88963"/>
              <a:ext cx="6666583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5525014" y="8015865"/>
            <a:ext cx="12381986" cy="1731243"/>
            <a:chOff x="-555249" y="-562606"/>
            <a:chExt cx="7221832" cy="2308322"/>
          </a:xfrm>
        </p:grpSpPr>
        <p:sp>
          <p:nvSpPr>
            <p:cNvPr id="18" name="TextBox 15"/>
            <p:cNvSpPr txBox="1"/>
            <p:nvPr/>
          </p:nvSpPr>
          <p:spPr>
            <a:xfrm>
              <a:off x="-555249" y="-562606"/>
              <a:ext cx="7221832" cy="2308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spc="480" dirty="0">
                  <a:solidFill>
                    <a:srgbClr val="F8F8F3"/>
                  </a:solidFill>
                  <a:latin typeface="Glacial Indifference"/>
                </a:rPr>
                <a:t>Как простроить работу, чтобы сохранить возможность индивидуального подхода к каждому ребёнку? </a:t>
              </a:r>
              <a:endParaRPr lang="en-US" sz="3200" b="1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0" y="788963"/>
              <a:ext cx="6666583" cy="5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500" spc="25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00" y="2497253"/>
            <a:ext cx="3427480" cy="22849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4" y="5172515"/>
            <a:ext cx="3416387" cy="2281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59" y="7810500"/>
            <a:ext cx="3154615" cy="21043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9" y="264941"/>
            <a:ext cx="3454656" cy="2295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 rot="-5400000">
            <a:off x="-3489772" y="4823271"/>
            <a:ext cx="906780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ru-RU" sz="3900" spc="234" dirty="0" smtClean="0">
                <a:solidFill>
                  <a:srgbClr val="F8F8F3"/>
                </a:solidFill>
                <a:latin typeface="Glacial Indifference Bold"/>
              </a:rPr>
              <a:t>РЕГИСТКАЦИЯ В ОНЛАЙН-КАБИНЕТЕ</a:t>
            </a:r>
            <a:endParaRPr lang="en-US" sz="3900" spc="234" dirty="0">
              <a:solidFill>
                <a:srgbClr val="F8F8F3"/>
              </a:solidFill>
              <a:latin typeface="Glacial Indifference Bol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63879"/>
            <a:ext cx="15546855" cy="891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 rot="-5400000">
            <a:off x="-3489772" y="4823271"/>
            <a:ext cx="906780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ru-RU" sz="3900" spc="234" dirty="0" smtClean="0">
                <a:solidFill>
                  <a:srgbClr val="F8F8F3"/>
                </a:solidFill>
                <a:latin typeface="Glacial Indifference Bold"/>
              </a:rPr>
              <a:t>РЕГИСТКАЦИЯ В ОНЛАЙН-КАБИНЕТЕ</a:t>
            </a:r>
            <a:endParaRPr lang="en-US" sz="3900" spc="234" dirty="0">
              <a:solidFill>
                <a:srgbClr val="F8F8F3"/>
              </a:solidFill>
              <a:latin typeface="Glacial Indifference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94300"/>
            <a:ext cx="6400800" cy="5442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23360"/>
            <a:ext cx="7848600" cy="4392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853440"/>
            <a:ext cx="7848600" cy="46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234805" y="-274897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AutoShape 3"/>
          <p:cNvSpPr/>
          <p:nvPr/>
        </p:nvSpPr>
        <p:spPr>
          <a:xfrm rot="-3329769">
            <a:off x="-4912801" y="-1171064"/>
            <a:ext cx="15686611" cy="8650523"/>
          </a:xfrm>
          <a:prstGeom prst="rect">
            <a:avLst/>
          </a:prstGeom>
          <a:solidFill>
            <a:srgbClr val="F8F8F3">
              <a:alpha val="19607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7315200" y="9320992"/>
            <a:ext cx="916578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ru-RU" sz="2400" spc="192" dirty="0" smtClean="0">
                <a:solidFill>
                  <a:srgbClr val="F8F8F3"/>
                </a:solidFill>
                <a:latin typeface="Glacial Indifference"/>
              </a:rPr>
              <a:t>ПРИКРЕПЛЕНИЕ СПИСКА ДЕТЕЙ</a:t>
            </a:r>
            <a:endParaRPr lang="en-US" sz="2400" spc="192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644684"/>
            <a:ext cx="11962703" cy="861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29769">
            <a:off x="10504302" y="3850995"/>
            <a:ext cx="14076778" cy="7453670"/>
          </a:xfrm>
          <a:prstGeom prst="rect">
            <a:avLst/>
          </a:prstGeom>
          <a:solidFill>
            <a:srgbClr val="802B60"/>
          </a:solidFill>
        </p:spPr>
      </p:sp>
      <p:sp>
        <p:nvSpPr>
          <p:cNvPr id="8" name="AutoShape 8"/>
          <p:cNvSpPr/>
          <p:nvPr/>
        </p:nvSpPr>
        <p:spPr>
          <a:xfrm>
            <a:off x="1028700" y="2799892"/>
            <a:ext cx="48990" cy="4687216"/>
          </a:xfrm>
          <a:prstGeom prst="rect">
            <a:avLst/>
          </a:prstGeom>
          <a:solidFill>
            <a:srgbClr val="802B60"/>
          </a:solidFill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15050692" cy="708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411200" y="3911142"/>
            <a:ext cx="44958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ru-RU" sz="3900" b="1" spc="234" dirty="0" smtClean="0">
                <a:solidFill>
                  <a:srgbClr val="554563"/>
                </a:solidFill>
                <a:latin typeface="Glacial Indifference Bold"/>
              </a:rPr>
              <a:t>ПРОЙДИТЕ ЗАДАНИЕ </a:t>
            </a:r>
          </a:p>
          <a:p>
            <a:pPr>
              <a:lnSpc>
                <a:spcPts val="4368"/>
              </a:lnSpc>
            </a:pPr>
            <a:r>
              <a:rPr lang="ru-RU" sz="3900" b="1" spc="234" dirty="0" smtClean="0">
                <a:solidFill>
                  <a:srgbClr val="554563"/>
                </a:solidFill>
                <a:latin typeface="Glacial Indifference Bold"/>
              </a:rPr>
              <a:t>И РАЗМЕСТИТЕ ОТВЕТ В ЧАТЕ</a:t>
            </a:r>
            <a:endParaRPr lang="en-US" sz="3900" b="1" spc="234" dirty="0">
              <a:solidFill>
                <a:srgbClr val="554563"/>
              </a:solidFill>
              <a:latin typeface="Glacial Indifference Bold"/>
            </a:endParaRPr>
          </a:p>
        </p:txBody>
      </p:sp>
      <p:sp>
        <p:nvSpPr>
          <p:cNvPr id="5" name="AutoShape 5"/>
          <p:cNvSpPr/>
          <p:nvPr/>
        </p:nvSpPr>
        <p:spPr>
          <a:xfrm rot="-3329769">
            <a:off x="-5510420" y="-248300"/>
            <a:ext cx="14076778" cy="7453670"/>
          </a:xfrm>
          <a:prstGeom prst="rect">
            <a:avLst/>
          </a:prstGeom>
          <a:solidFill>
            <a:srgbClr val="802B60">
              <a:alpha val="19607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3106400" y="1202513"/>
            <a:ext cx="48990" cy="7861192"/>
          </a:xfrm>
          <a:prstGeom prst="rect">
            <a:avLst/>
          </a:prstGeom>
          <a:solidFill>
            <a:srgbClr val="802B60"/>
          </a:solidFill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191"/>
            <a:ext cx="12152097" cy="7207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027" y="259321"/>
            <a:ext cx="2060627" cy="365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8666"/>
            <a:ext cx="650784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6600" spc="-75" dirty="0" smtClean="0">
                <a:solidFill>
                  <a:srgbClr val="F8F8F3"/>
                </a:solidFill>
                <a:latin typeface="Playfair Display Black Italics"/>
              </a:rPr>
              <a:t>СТАТИСТИКА</a:t>
            </a:r>
            <a:endParaRPr lang="en-US" sz="7500" spc="-75" dirty="0">
              <a:solidFill>
                <a:srgbClr val="F8F8F3"/>
              </a:solidFill>
              <a:latin typeface="Playfair Display Black Italics"/>
            </a:endParaRPr>
          </a:p>
        </p:txBody>
      </p:sp>
      <p:sp>
        <p:nvSpPr>
          <p:cNvPr id="3" name="AutoShape 3"/>
          <p:cNvSpPr/>
          <p:nvPr/>
        </p:nvSpPr>
        <p:spPr>
          <a:xfrm rot="2700000">
            <a:off x="4392020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05100"/>
            <a:ext cx="15018785" cy="610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728" y="5143500"/>
            <a:ext cx="18809456" cy="5168980"/>
          </a:xfrm>
          <a:prstGeom prst="rect">
            <a:avLst/>
          </a:prstGeom>
          <a:solidFill>
            <a:srgbClr val="F8F8F3">
              <a:alpha val="19607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3110229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4" name="Group 4"/>
          <p:cNvGrpSpPr/>
          <p:nvPr/>
        </p:nvGrpSpPr>
        <p:grpSpPr>
          <a:xfrm>
            <a:off x="9488565" y="3302671"/>
            <a:ext cx="7829601" cy="4198782"/>
            <a:chOff x="-509233" y="330303"/>
            <a:chExt cx="10439467" cy="5598376"/>
          </a:xfrm>
        </p:grpSpPr>
        <p:sp>
          <p:nvSpPr>
            <p:cNvPr id="5" name="AutoShape 5"/>
            <p:cNvSpPr/>
            <p:nvPr/>
          </p:nvSpPr>
          <p:spPr>
            <a:xfrm>
              <a:off x="-215372" y="359195"/>
              <a:ext cx="9851746" cy="556948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509233" y="330303"/>
              <a:ext cx="10439467" cy="48423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0000" spc="-200" dirty="0" smtClean="0">
                  <a:solidFill>
                    <a:srgbClr val="554563"/>
                  </a:solidFill>
                  <a:latin typeface="Playfair Display Black Italics"/>
                </a:rPr>
                <a:t>Д</a:t>
              </a:r>
              <a:r>
                <a:rPr lang="ru-RU" sz="6600" spc="-200" dirty="0" smtClean="0">
                  <a:solidFill>
                    <a:srgbClr val="554563"/>
                  </a:solidFill>
                  <a:latin typeface="Playfair Display Black Italics"/>
                </a:rPr>
                <a:t>ОСТИЖЕНИЯ </a:t>
              </a:r>
              <a:r>
                <a:rPr lang="ru-RU" sz="3600" spc="-200" dirty="0" smtClean="0">
                  <a:solidFill>
                    <a:srgbClr val="554563"/>
                  </a:solidFill>
                  <a:latin typeface="Playfair Display Black Italics"/>
                </a:rPr>
                <a:t>ВОСПИТАННИКОВ</a:t>
              </a:r>
              <a:endParaRPr lang="en-US" sz="3600" spc="-200" dirty="0">
                <a:solidFill>
                  <a:srgbClr val="554563"/>
                </a:solidFill>
                <a:latin typeface="Playfair Display Black Italics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34" y="1099572"/>
            <a:ext cx="8147934" cy="4018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6210300"/>
            <a:ext cx="8147934" cy="3537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200</Words>
  <Application>Microsoft Office PowerPoint</Application>
  <PresentationFormat>Произвольный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Playfair Display Black Italics</vt:lpstr>
      <vt:lpstr>Glacial Indifference Bold</vt:lpstr>
      <vt:lpstr>Glacial Indifference</vt:lpstr>
      <vt:lpstr>Calibri</vt:lpstr>
      <vt:lpstr>Playfair Display Black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Red Geometric Athleisure Marketing Presentation</dc:title>
  <dc:creator>anton</dc:creator>
  <cp:lastModifiedBy>anton</cp:lastModifiedBy>
  <cp:revision>22</cp:revision>
  <dcterms:created xsi:type="dcterms:W3CDTF">2006-08-16T00:00:00Z</dcterms:created>
  <dcterms:modified xsi:type="dcterms:W3CDTF">2021-11-13T15:20:51Z</dcterms:modified>
  <dc:identifier>DAD9e9IrWSw</dc:identifier>
</cp:coreProperties>
</file>